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74" r:id="rId2"/>
    <p:sldId id="256" r:id="rId3"/>
    <p:sldId id="257" r:id="rId4"/>
    <p:sldId id="258" r:id="rId5"/>
    <p:sldId id="259" r:id="rId6"/>
    <p:sldId id="260" r:id="rId7"/>
    <p:sldId id="261" r:id="rId8"/>
    <p:sldId id="262" r:id="rId9"/>
    <p:sldId id="263" r:id="rId10"/>
    <p:sldId id="264" r:id="rId11"/>
    <p:sldId id="275"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A86B79-6DD5-70F4-C28F-9625103A864D}"/>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934CC14-784E-AE0E-3BC6-90FE5EE01FE8}"/>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0930335B-BC10-44AB-A15E-615E6C66832D}" type="datetimeFigureOut">
              <a:rPr lang="en-IN" smtClean="0"/>
              <a:t>26-08-2025</a:t>
            </a:fld>
            <a:endParaRPr lang="en-IN"/>
          </a:p>
        </p:txBody>
      </p:sp>
      <p:sp>
        <p:nvSpPr>
          <p:cNvPr id="4" name="Footer Placeholder 3">
            <a:extLst>
              <a:ext uri="{FF2B5EF4-FFF2-40B4-BE49-F238E27FC236}">
                <a16:creationId xmlns:a16="http://schemas.microsoft.com/office/drawing/2014/main" id="{26641B05-4195-EBE6-8F0C-F42AC957057F}"/>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A4428F7-1EB5-A826-4BED-5E5C851D7100}"/>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561469F9-A90B-4631-98B9-5C8F90D94A24}" type="slidenum">
              <a:rPr lang="en-IN" smtClean="0"/>
              <a:t>‹#›</a:t>
            </a:fld>
            <a:endParaRPr lang="en-IN"/>
          </a:p>
        </p:txBody>
      </p:sp>
    </p:spTree>
    <p:extLst>
      <p:ext uri="{BB962C8B-B14F-4D97-AF65-F5344CB8AC3E}">
        <p14:creationId xmlns:p14="http://schemas.microsoft.com/office/powerpoint/2010/main" val="31282339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70644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a:t>Click to edit Master title style</a:t>
            </a:r>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5123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171699"/>
            <a:ext cx="11251692" cy="5473110"/>
          </a:xfrm>
        </p:spPr>
        <p:txBody>
          <a:bodyPr>
            <a:normAutofit fontScale="90000"/>
          </a:bodyPr>
          <a:lstStyle/>
          <a:p>
            <a:pPr algn="ctr"/>
            <a:r>
              <a:rPr lang="en-US" altLang="en-US" sz="3360" b="1" dirty="0">
                <a:latin typeface="Times New Roman" panose="02020603050405020304" pitchFamily="18" charset="0"/>
                <a:cs typeface="Times New Roman" panose="02020603050405020304" pitchFamily="18" charset="0"/>
                <a:sym typeface="+mn-ea"/>
              </a:rPr>
              <a:t>Major Project -1(CA301P)</a:t>
            </a:r>
            <a:br>
              <a:rPr lang="en-US" altLang="en-US" sz="3360" b="1" dirty="0">
                <a:latin typeface="Times New Roman" panose="02020603050405020304" pitchFamily="18" charset="0"/>
                <a:cs typeface="Times New Roman" panose="02020603050405020304" pitchFamily="18" charset="0"/>
              </a:rPr>
            </a:br>
            <a:r>
              <a:rPr lang="en-US" altLang="en-US" sz="3360" b="1" dirty="0">
                <a:latin typeface="Times New Roman" panose="02020603050405020304" pitchFamily="18" charset="0"/>
                <a:cs typeface="Times New Roman" panose="02020603050405020304" pitchFamily="18" charset="0"/>
                <a:sym typeface="+mn-ea"/>
              </a:rPr>
              <a:t>Odd Semester</a:t>
            </a:r>
            <a:br>
              <a:rPr lang="en-US" altLang="en-US" sz="3360" b="1" dirty="0">
                <a:latin typeface="Times New Roman" panose="02020603050405020304" pitchFamily="18" charset="0"/>
                <a:cs typeface="Times New Roman" panose="02020603050405020304" pitchFamily="18" charset="0"/>
              </a:rPr>
            </a:br>
            <a:r>
              <a:rPr lang="en-US" altLang="en-US" sz="3360" b="1" dirty="0">
                <a:latin typeface="Times New Roman" panose="02020603050405020304" pitchFamily="18" charset="0"/>
                <a:cs typeface="Times New Roman" panose="02020603050405020304" pitchFamily="18" charset="0"/>
                <a:sym typeface="+mn-ea"/>
              </a:rPr>
              <a:t>Session 2025-26</a:t>
            </a:r>
            <a:br>
              <a:rPr lang="en-US" altLang="en-US" sz="3360" b="1" dirty="0">
                <a:latin typeface="Times New Roman" panose="02020603050405020304" pitchFamily="18" charset="0"/>
                <a:cs typeface="Times New Roman" panose="02020603050405020304" pitchFamily="18" charset="0"/>
                <a:sym typeface="+mn-ea"/>
              </a:rPr>
            </a:br>
            <a:br>
              <a:rPr lang="en-US" altLang="en-US" sz="4800" b="1" dirty="0">
                <a:latin typeface="Times New Roman" panose="02020603050405020304" pitchFamily="18" charset="0"/>
                <a:cs typeface="Times New Roman" panose="02020603050405020304" pitchFamily="18" charset="0"/>
              </a:rPr>
            </a:br>
            <a:br>
              <a:rPr lang="en-US" altLang="en-US" sz="3360" b="1" dirty="0">
                <a:latin typeface="Times New Roman" panose="02020603050405020304" pitchFamily="18" charset="0"/>
                <a:cs typeface="Times New Roman" panose="02020603050405020304" pitchFamily="18" charset="0"/>
              </a:rPr>
            </a:br>
            <a:r>
              <a:rPr lang="en-US" altLang="en-US" sz="4900" b="1" dirty="0">
                <a:latin typeface="Times New Roman" panose="02020603050405020304" pitchFamily="18" charset="0"/>
                <a:cs typeface="Times New Roman" panose="02020603050405020304" pitchFamily="18" charset="0"/>
                <a:sym typeface="+mn-ea"/>
              </a:rPr>
              <a:t>STUDENT BEHAVIOUR ANALYSIS</a:t>
            </a:r>
            <a:br>
              <a:rPr lang="en-US" altLang="en-US" sz="2400" b="1" dirty="0">
                <a:latin typeface="Times New Roman" panose="02020603050405020304" pitchFamily="18" charset="0"/>
                <a:cs typeface="Times New Roman" panose="02020603050405020304" pitchFamily="18" charset="0"/>
                <a:sym typeface="+mn-ea"/>
              </a:rPr>
            </a:br>
            <a:br>
              <a:rPr lang="en-US" altLang="en-US" sz="2400" b="1" dirty="0">
                <a:latin typeface="Times New Roman" panose="02020603050405020304" pitchFamily="18" charset="0"/>
                <a:cs typeface="Times New Roman" panose="02020603050405020304" pitchFamily="18" charset="0"/>
                <a:sym typeface="+mn-ea"/>
              </a:rPr>
            </a:br>
            <a:br>
              <a:rPr lang="en-US" altLang="en-US" sz="2400" b="1" dirty="0">
                <a:latin typeface="Times New Roman" panose="02020603050405020304" pitchFamily="18" charset="0"/>
                <a:cs typeface="Times New Roman" panose="02020603050405020304" pitchFamily="18" charset="0"/>
                <a:sym typeface="+mn-ea"/>
              </a:rPr>
            </a:br>
            <a:br>
              <a:rPr lang="en-US" altLang="en-US" sz="1560" b="1" dirty="0">
                <a:latin typeface="Times New Roman" panose="02020603050405020304" pitchFamily="18" charset="0"/>
                <a:cs typeface="Times New Roman" panose="02020603050405020304" pitchFamily="18" charset="0"/>
              </a:rPr>
            </a:br>
            <a:br>
              <a:rPr lang="en-US" altLang="en-US" sz="1560" b="1" dirty="0">
                <a:latin typeface="Times New Roman" panose="02020603050405020304" pitchFamily="18" charset="0"/>
                <a:cs typeface="Times New Roman" panose="02020603050405020304" pitchFamily="18" charset="0"/>
              </a:rPr>
            </a:br>
            <a:r>
              <a:rPr lang="en-US" altLang="en-US" sz="1900" b="1" dirty="0">
                <a:latin typeface="Times New Roman" panose="02020603050405020304" pitchFamily="18" charset="0"/>
                <a:cs typeface="Times New Roman" panose="02020603050405020304" pitchFamily="18" charset="0"/>
              </a:rPr>
              <a:t>SNIGDHA PRATAP </a:t>
            </a:r>
            <a:r>
              <a:rPr lang="en-US" altLang="en-US" sz="1920" b="1" dirty="0">
                <a:latin typeface="Times New Roman" panose="02020603050405020304" pitchFamily="18" charset="0"/>
                <a:cs typeface="Times New Roman" panose="02020603050405020304" pitchFamily="18" charset="0"/>
                <a:sym typeface="+mn-ea"/>
              </a:rPr>
              <a:t>- 2426mca636</a:t>
            </a:r>
            <a:br>
              <a:rPr lang="en-US" altLang="en-US" sz="1920" b="1" dirty="0">
                <a:latin typeface="Times New Roman" panose="02020603050405020304" pitchFamily="18" charset="0"/>
                <a:cs typeface="Times New Roman" panose="02020603050405020304" pitchFamily="18" charset="0"/>
              </a:rPr>
            </a:br>
            <a:r>
              <a:rPr lang="en-US" altLang="en-US" sz="1920" b="1" dirty="0">
                <a:latin typeface="Times New Roman" panose="02020603050405020304" pitchFamily="18" charset="0"/>
                <a:cs typeface="Times New Roman" panose="02020603050405020304" pitchFamily="18" charset="0"/>
              </a:rPr>
              <a:t>TANISHA </a:t>
            </a:r>
            <a:r>
              <a:rPr lang="en-US" altLang="en-US" sz="1920" b="1" dirty="0">
                <a:latin typeface="Times New Roman" panose="02020603050405020304" pitchFamily="18" charset="0"/>
                <a:cs typeface="Times New Roman" panose="02020603050405020304" pitchFamily="18" charset="0"/>
                <a:sym typeface="+mn-ea"/>
              </a:rPr>
              <a:t>- 2426mca634</a:t>
            </a:r>
            <a:br>
              <a:rPr lang="en-US" altLang="en-US" sz="1920" b="1" dirty="0">
                <a:latin typeface="Times New Roman" panose="02020603050405020304" pitchFamily="18" charset="0"/>
                <a:cs typeface="Times New Roman" panose="02020603050405020304" pitchFamily="18" charset="0"/>
              </a:rPr>
            </a:br>
            <a:r>
              <a:rPr lang="en-US" altLang="en-US" sz="1920" b="1" dirty="0">
                <a:latin typeface="Times New Roman" panose="02020603050405020304" pitchFamily="18" charset="0"/>
                <a:cs typeface="Times New Roman" panose="02020603050405020304" pitchFamily="18" charset="0"/>
              </a:rPr>
              <a:t>SHRUTI SAGAR </a:t>
            </a:r>
            <a:r>
              <a:rPr lang="en-US" altLang="en-US" sz="1920" b="1" dirty="0">
                <a:latin typeface="Times New Roman" panose="02020603050405020304" pitchFamily="18" charset="0"/>
                <a:cs typeface="Times New Roman" panose="02020603050405020304" pitchFamily="18" charset="0"/>
                <a:sym typeface="+mn-ea"/>
              </a:rPr>
              <a:t>- 2426mca1923</a:t>
            </a:r>
            <a:br>
              <a:rPr lang="en-US" altLang="en-US" sz="1920" b="1" dirty="0">
                <a:latin typeface="Times New Roman" panose="02020603050405020304" pitchFamily="18" charset="0"/>
                <a:cs typeface="Times New Roman" panose="02020603050405020304" pitchFamily="18" charset="0"/>
              </a:rPr>
            </a:br>
            <a:r>
              <a:rPr lang="en-US" altLang="en-US" sz="1920" b="1" dirty="0">
                <a:latin typeface="Times New Roman" panose="02020603050405020304" pitchFamily="18" charset="0"/>
                <a:cs typeface="Times New Roman" panose="02020603050405020304" pitchFamily="18" charset="0"/>
              </a:rPr>
              <a:t>TANISHKA SINGH</a:t>
            </a:r>
            <a:r>
              <a:rPr lang="en-US" altLang="en-US" sz="1920" b="1" dirty="0">
                <a:latin typeface="Times New Roman" panose="02020603050405020304" pitchFamily="18" charset="0"/>
                <a:cs typeface="Times New Roman" panose="02020603050405020304" pitchFamily="18" charset="0"/>
                <a:sym typeface="+mn-ea"/>
              </a:rPr>
              <a:t>- 2426mca633</a:t>
            </a:r>
          </a:p>
        </p:txBody>
      </p:sp>
      <p:sp>
        <p:nvSpPr>
          <p:cNvPr id="3" name="Subtitle 2"/>
          <p:cNvSpPr>
            <a:spLocks noGrp="1"/>
          </p:cNvSpPr>
          <p:nvPr>
            <p:ph type="subTitle" idx="1"/>
          </p:nvPr>
        </p:nvSpPr>
        <p:spPr>
          <a:xfrm flipV="1">
            <a:off x="12663679" y="4695444"/>
            <a:ext cx="581406" cy="197358"/>
          </a:xfrm>
        </p:spPr>
        <p:txBody>
          <a:bodyPr>
            <a:normAutofit fontScale="25000" lnSpcReduction="20000"/>
          </a:bodyPr>
          <a:lstStyle/>
          <a:p>
            <a:endParaRPr lang="en-US" altLang="en-US" b="1" dirty="0">
              <a:latin typeface="Times New Roman" panose="02020603050405020304" pitchFamily="18" charset="0"/>
              <a:cs typeface="Times New Roman" panose="02020603050405020304" pitchFamily="18" charset="0"/>
            </a:endParaRPr>
          </a:p>
        </p:txBody>
      </p:sp>
      <p:sp>
        <p:nvSpPr>
          <p:cNvPr id="5" name="Subtitle 2"/>
          <p:cNvSpPr txBox="1"/>
          <p:nvPr/>
        </p:nvSpPr>
        <p:spPr>
          <a:xfrm>
            <a:off x="10988040" y="6554724"/>
            <a:ext cx="3642360" cy="1675638"/>
          </a:xfrm>
          <a:prstGeom prst="rect">
            <a:avLst/>
          </a:prstGeom>
        </p:spPr>
        <p:txBody>
          <a:bodyPr vert="horz" lIns="109728" tIns="54864" rIns="109728" bIns="54864"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2880" b="1" u="sng" dirty="0">
                <a:latin typeface="Times New Roman" panose="02020603050405020304" pitchFamily="18" charset="0"/>
                <a:cs typeface="Times New Roman" panose="02020603050405020304" pitchFamily="18" charset="0"/>
              </a:rPr>
              <a:t>Project Supervisor:</a:t>
            </a:r>
          </a:p>
          <a:p>
            <a:pPr algn="just"/>
            <a:r>
              <a:rPr lang="en-US" altLang="en-US" sz="2160" b="1" dirty="0">
                <a:solidFill>
                  <a:srgbClr val="FF0000"/>
                </a:solidFill>
                <a:latin typeface="Times New Roman" panose="02020603050405020304" pitchFamily="18" charset="0"/>
                <a:cs typeface="Times New Roman" panose="02020603050405020304" pitchFamily="18" charset="0"/>
              </a:rPr>
              <a:t>Dr. Neelam Rawat</a:t>
            </a:r>
          </a:p>
          <a:p>
            <a:pPr algn="just"/>
            <a:r>
              <a:rPr lang="en-US" altLang="en-US" sz="2160" b="1" dirty="0">
                <a:solidFill>
                  <a:srgbClr val="FF0000"/>
                </a:solidFill>
                <a:latin typeface="Times New Roman" panose="02020603050405020304" pitchFamily="18" charset="0"/>
                <a:cs typeface="Times New Roman" panose="02020603050405020304" pitchFamily="18" charset="0"/>
              </a:rPr>
              <a:t>Ms. Shruti Aggarwal</a:t>
            </a:r>
          </a:p>
        </p:txBody>
      </p:sp>
      <p:pic>
        <p:nvPicPr>
          <p:cNvPr id="8" name="Picture 7"/>
          <p:cNvPicPr>
            <a:picLocks noChangeAspect="1"/>
          </p:cNvPicPr>
          <p:nvPr/>
        </p:nvPicPr>
        <p:blipFill>
          <a:blip r:embed="rId2"/>
          <a:stretch>
            <a:fillRect/>
          </a:stretch>
        </p:blipFill>
        <p:spPr>
          <a:xfrm>
            <a:off x="0" y="3012"/>
            <a:ext cx="14630400" cy="1661388"/>
          </a:xfrm>
          <a:prstGeom prst="rect">
            <a:avLst/>
          </a:prstGeom>
        </p:spPr>
      </p:pic>
      <p:sp>
        <p:nvSpPr>
          <p:cNvPr id="7" name="Text Box 6"/>
          <p:cNvSpPr txBox="1"/>
          <p:nvPr/>
        </p:nvSpPr>
        <p:spPr>
          <a:xfrm>
            <a:off x="150114" y="6457950"/>
            <a:ext cx="4876800" cy="1865126"/>
          </a:xfrm>
          <a:prstGeom prst="rect">
            <a:avLst/>
          </a:prstGeom>
          <a:noFill/>
        </p:spPr>
        <p:txBody>
          <a:bodyPr wrap="square" rtlCol="0">
            <a:spAutoFit/>
          </a:bodyPr>
          <a:lstStyle/>
          <a:p>
            <a:r>
              <a:rPr lang="en-US" altLang="en-US" sz="2880" u="sng">
                <a:latin typeface="Times New Roman" panose="02020603050405020304" pitchFamily="18" charset="0"/>
                <a:cs typeface="Times New Roman" panose="02020603050405020304" pitchFamily="18" charset="0"/>
              </a:rPr>
              <a:t>Project Incharge:</a:t>
            </a:r>
          </a:p>
          <a:p>
            <a:r>
              <a:rPr lang="en-US" altLang="en-US" sz="2160" b="1">
                <a:solidFill>
                  <a:srgbClr val="FF0000"/>
                </a:solidFill>
                <a:latin typeface="Times New Roman" panose="02020603050405020304" pitchFamily="18" charset="0"/>
                <a:cs typeface="Times New Roman" panose="02020603050405020304" pitchFamily="18" charset="0"/>
              </a:rPr>
              <a:t>Dr. Amit Kumar</a:t>
            </a:r>
          </a:p>
          <a:p>
            <a:r>
              <a:rPr lang="en-US" altLang="en-US" sz="2160" b="1">
                <a:solidFill>
                  <a:srgbClr val="FF0000"/>
                </a:solidFill>
                <a:latin typeface="Times New Roman" panose="02020603050405020304" pitchFamily="18" charset="0"/>
                <a:cs typeface="Times New Roman" panose="02020603050405020304" pitchFamily="18" charset="0"/>
              </a:rPr>
              <a:t>Mr. Saurabh Chaudhary</a:t>
            </a:r>
          </a:p>
          <a:p>
            <a:r>
              <a:rPr lang="en-US" altLang="en-US" sz="2160" b="1">
                <a:solidFill>
                  <a:srgbClr val="FF0000"/>
                </a:solidFill>
                <a:latin typeface="Times New Roman" panose="02020603050405020304" pitchFamily="18" charset="0"/>
                <a:cs typeface="Times New Roman" panose="02020603050405020304" pitchFamily="18" charset="0"/>
              </a:rPr>
              <a:t>Ms. Mahima Tayal</a:t>
            </a:r>
          </a:p>
          <a:p>
            <a:r>
              <a:rPr lang="en-US" altLang="en-US" sz="2160" b="1">
                <a:solidFill>
                  <a:srgbClr val="FF0000"/>
                </a:solidFill>
                <a:latin typeface="Times New Roman" panose="02020603050405020304" pitchFamily="18" charset="0"/>
                <a:cs typeface="Times New Roman" panose="02020603050405020304" pitchFamily="18" charset="0"/>
              </a:rPr>
              <a:t>Ms. Shalika</a:t>
            </a:r>
          </a:p>
        </p:txBody>
      </p:sp>
      <p:sp>
        <p:nvSpPr>
          <p:cNvPr id="4" name="Slide Number Placeholder 3">
            <a:extLst>
              <a:ext uri="{FF2B5EF4-FFF2-40B4-BE49-F238E27FC236}">
                <a16:creationId xmlns:a16="http://schemas.microsoft.com/office/drawing/2014/main" id="{C2B7B047-9DC4-C473-9151-33E9C9D1185A}"/>
              </a:ext>
            </a:extLst>
          </p:cNvPr>
          <p:cNvSpPr>
            <a:spLocks noGrp="1"/>
          </p:cNvSpPr>
          <p:nvPr>
            <p:ph type="sldNum" sz="quarter" idx="12"/>
          </p:nvPr>
        </p:nvSpPr>
        <p:spPr/>
        <p:txBody>
          <a:bodyPr/>
          <a:lstStyle/>
          <a:p>
            <a:fld id="{B6F15528-21DE-4FAA-801E-634DDDAF4B2B}" type="slidenum">
              <a:rPr lang="en-US" smtClean="0"/>
              <a:t>1</a:t>
            </a:fld>
            <a:endParaRPr lang="en-US"/>
          </a:p>
        </p:txBody>
      </p:sp>
      <p:sp>
        <p:nvSpPr>
          <p:cNvPr id="6" name="Footer Placeholder 5">
            <a:extLst>
              <a:ext uri="{FF2B5EF4-FFF2-40B4-BE49-F238E27FC236}">
                <a16:creationId xmlns:a16="http://schemas.microsoft.com/office/drawing/2014/main" id="{2B913C6D-86C3-335C-1483-ABD315BDECAA}"/>
              </a:ext>
            </a:extLst>
          </p:cNvPr>
          <p:cNvSpPr>
            <a:spLocks noGrp="1"/>
          </p:cNvSpPr>
          <p:nvPr>
            <p:ph type="ftr" sz="quarter" idx="1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8397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Expected Outcomes</a:t>
            </a:r>
            <a:endParaRPr lang="en-US" sz="4450" dirty="0"/>
          </a:p>
        </p:txBody>
      </p:sp>
      <p:pic>
        <p:nvPicPr>
          <p:cNvPr id="3" name="Image 0" descr="preencoded.png"/>
          <p:cNvPicPr>
            <a:picLocks noChangeAspect="1"/>
          </p:cNvPicPr>
          <p:nvPr/>
        </p:nvPicPr>
        <p:blipFill>
          <a:blip r:embed="rId3"/>
          <a:stretch>
            <a:fillRect/>
          </a:stretch>
        </p:blipFill>
        <p:spPr>
          <a:xfrm>
            <a:off x="793790" y="2446377"/>
            <a:ext cx="566976" cy="566976"/>
          </a:xfrm>
          <a:prstGeom prst="rect">
            <a:avLst/>
          </a:prstGeom>
        </p:spPr>
      </p:pic>
      <p:sp>
        <p:nvSpPr>
          <p:cNvPr id="4" name="Text 1"/>
          <p:cNvSpPr/>
          <p:nvPr/>
        </p:nvSpPr>
        <p:spPr>
          <a:xfrm>
            <a:off x="1644253" y="258103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Risk Categorization</a:t>
            </a:r>
            <a:endParaRPr lang="en-US" sz="2200" dirty="0"/>
          </a:p>
        </p:txBody>
      </p:sp>
      <p:sp>
        <p:nvSpPr>
          <p:cNvPr id="5" name="Text 2"/>
          <p:cNvSpPr/>
          <p:nvPr/>
        </p:nvSpPr>
        <p:spPr>
          <a:xfrm>
            <a:off x="1644253" y="3071455"/>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Each planned event automatically classified into risk levels (Low, Moderate, High) based on historical patterns.</a:t>
            </a:r>
            <a:endParaRPr lang="en-US" sz="1750" dirty="0"/>
          </a:p>
        </p:txBody>
      </p:sp>
      <p:pic>
        <p:nvPicPr>
          <p:cNvPr id="6" name="Image 1" descr="preencoded.png"/>
          <p:cNvPicPr>
            <a:picLocks noChangeAspect="1"/>
          </p:cNvPicPr>
          <p:nvPr/>
        </p:nvPicPr>
        <p:blipFill>
          <a:blip r:embed="rId4"/>
          <a:stretch>
            <a:fillRect/>
          </a:stretch>
        </p:blipFill>
        <p:spPr>
          <a:xfrm>
            <a:off x="7456884" y="2446377"/>
            <a:ext cx="566976" cy="566976"/>
          </a:xfrm>
          <a:prstGeom prst="rect">
            <a:avLst/>
          </a:prstGeom>
        </p:spPr>
      </p:pic>
      <p:sp>
        <p:nvSpPr>
          <p:cNvPr id="7" name="Text 3"/>
          <p:cNvSpPr/>
          <p:nvPr/>
        </p:nvSpPr>
        <p:spPr>
          <a:xfrm>
            <a:off x="8307348" y="258103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Interactive Insights</a:t>
            </a:r>
            <a:endParaRPr lang="en-US" sz="2200" dirty="0"/>
          </a:p>
        </p:txBody>
      </p:sp>
      <p:sp>
        <p:nvSpPr>
          <p:cNvPr id="8" name="Text 4"/>
          <p:cNvSpPr/>
          <p:nvPr/>
        </p:nvSpPr>
        <p:spPr>
          <a:xfrm>
            <a:off x="8307348" y="3071455"/>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Dashboard offering visual insights into nuisance incident frequency by event type, time, location, and highlighting top problem behaviors.</a:t>
            </a:r>
            <a:endParaRPr lang="en-US" sz="1750" dirty="0"/>
          </a:p>
        </p:txBody>
      </p:sp>
      <p:pic>
        <p:nvPicPr>
          <p:cNvPr id="9" name="Image 2" descr="preencoded.png"/>
          <p:cNvPicPr>
            <a:picLocks noChangeAspect="1"/>
          </p:cNvPicPr>
          <p:nvPr/>
        </p:nvPicPr>
        <p:blipFill>
          <a:blip r:embed="rId5"/>
          <a:stretch>
            <a:fillRect/>
          </a:stretch>
        </p:blipFill>
        <p:spPr>
          <a:xfrm>
            <a:off x="793790" y="4613791"/>
            <a:ext cx="566976" cy="566976"/>
          </a:xfrm>
          <a:prstGeom prst="rect">
            <a:avLst/>
          </a:prstGeom>
        </p:spPr>
      </p:pic>
      <p:sp>
        <p:nvSpPr>
          <p:cNvPr id="10" name="Text 5"/>
          <p:cNvSpPr/>
          <p:nvPr/>
        </p:nvSpPr>
        <p:spPr>
          <a:xfrm>
            <a:off x="1644253" y="47484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Proactive Planning</a:t>
            </a:r>
            <a:endParaRPr lang="en-US" sz="2200" dirty="0"/>
          </a:p>
        </p:txBody>
      </p:sp>
      <p:sp>
        <p:nvSpPr>
          <p:cNvPr id="11" name="Text 6"/>
          <p:cNvSpPr/>
          <p:nvPr/>
        </p:nvSpPr>
        <p:spPr>
          <a:xfrm>
            <a:off x="1644253" y="5238869"/>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Administrators can allocate extra security, adjust event timing, or implement preventive measures for high-risk events.</a:t>
            </a:r>
            <a:endParaRPr lang="en-US" sz="1750" dirty="0"/>
          </a:p>
        </p:txBody>
      </p:sp>
      <p:pic>
        <p:nvPicPr>
          <p:cNvPr id="12" name="Image 3" descr="preencoded.png"/>
          <p:cNvPicPr>
            <a:picLocks noChangeAspect="1"/>
          </p:cNvPicPr>
          <p:nvPr/>
        </p:nvPicPr>
        <p:blipFill>
          <a:blip r:embed="rId6"/>
          <a:stretch>
            <a:fillRect/>
          </a:stretch>
        </p:blipFill>
        <p:spPr>
          <a:xfrm>
            <a:off x="7456884" y="4613791"/>
            <a:ext cx="566976" cy="566976"/>
          </a:xfrm>
          <a:prstGeom prst="rect">
            <a:avLst/>
          </a:prstGeom>
        </p:spPr>
      </p:pic>
      <p:sp>
        <p:nvSpPr>
          <p:cNvPr id="13" name="Text 7"/>
          <p:cNvSpPr/>
          <p:nvPr/>
        </p:nvSpPr>
        <p:spPr>
          <a:xfrm>
            <a:off x="8307348" y="4748451"/>
            <a:ext cx="3108008"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Data-Driven Decisions</a:t>
            </a:r>
            <a:endParaRPr lang="en-US" sz="2200" dirty="0"/>
          </a:p>
        </p:txBody>
      </p:sp>
      <p:sp>
        <p:nvSpPr>
          <p:cNvPr id="14" name="Text 8"/>
          <p:cNvSpPr/>
          <p:nvPr/>
        </p:nvSpPr>
        <p:spPr>
          <a:xfrm>
            <a:off x="8307348" y="5238869"/>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Replace guesswork with analytics for evidence-based event safety management and policy refinement.</a:t>
            </a:r>
            <a:endParaRPr lang="en-US" sz="1750" dirty="0"/>
          </a:p>
        </p:txBody>
      </p:sp>
      <p:sp>
        <p:nvSpPr>
          <p:cNvPr id="15" name="Text 9"/>
          <p:cNvSpPr/>
          <p:nvPr/>
        </p:nvSpPr>
        <p:spPr>
          <a:xfrm>
            <a:off x="793790" y="658272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Overall, we anticipate a </a:t>
            </a:r>
            <a:r>
              <a:rPr lang="en-US" sz="1750" dirty="0">
                <a:solidFill>
                  <a:srgbClr val="2B0AFF"/>
                </a:solidFill>
                <a:latin typeface="Inter" pitchFamily="34" charset="0"/>
                <a:ea typeface="Inter" pitchFamily="34" charset="-122"/>
                <a:cs typeface="Inter" pitchFamily="34" charset="-120"/>
              </a:rPr>
              <a:t>measurable reduction in event disturbances</a:t>
            </a:r>
            <a:r>
              <a:rPr lang="en-US" sz="1750" dirty="0">
                <a:solidFill>
                  <a:srgbClr val="E5E0DF"/>
                </a:solidFill>
                <a:latin typeface="Inter" pitchFamily="34" charset="0"/>
                <a:ea typeface="Inter" pitchFamily="34" charset="-122"/>
                <a:cs typeface="Inter" pitchFamily="34" charset="-120"/>
              </a:rPr>
              <a:t> as the solution enables timely interventions.</a:t>
            </a:r>
            <a:endParaRPr lang="en-US" sz="1750" dirty="0"/>
          </a:p>
        </p:txBody>
      </p:sp>
      <p:sp>
        <p:nvSpPr>
          <p:cNvPr id="16" name="Rectangle 15">
            <a:extLst>
              <a:ext uri="{FF2B5EF4-FFF2-40B4-BE49-F238E27FC236}">
                <a16:creationId xmlns:a16="http://schemas.microsoft.com/office/drawing/2014/main" id="{1AF61F2F-BF4C-9BD9-3C77-F0F8EFA85646}"/>
              </a:ext>
            </a:extLst>
          </p:cNvPr>
          <p:cNvSpPr/>
          <p:nvPr/>
        </p:nvSpPr>
        <p:spPr>
          <a:xfrm>
            <a:off x="12748437" y="7729870"/>
            <a:ext cx="1796903" cy="36290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346CF-9D0F-B32D-46D5-5F63C32AF509}"/>
              </a:ext>
            </a:extLst>
          </p:cNvPr>
          <p:cNvPicPr>
            <a:picLocks noChangeAspect="1"/>
          </p:cNvPicPr>
          <p:nvPr/>
        </p:nvPicPr>
        <p:blipFill>
          <a:blip r:embed="rId2"/>
          <a:stretch>
            <a:fillRect/>
          </a:stretch>
        </p:blipFill>
        <p:spPr>
          <a:xfrm>
            <a:off x="4528066" y="0"/>
            <a:ext cx="5574268" cy="8229600"/>
          </a:xfrm>
          <a:prstGeom prst="rect">
            <a:avLst/>
          </a:prstGeom>
        </p:spPr>
      </p:pic>
    </p:spTree>
    <p:extLst>
      <p:ext uri="{BB962C8B-B14F-4D97-AF65-F5344CB8AC3E}">
        <p14:creationId xmlns:p14="http://schemas.microsoft.com/office/powerpoint/2010/main" val="2006449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Student Behaviour Analysis: Predicting Nuisance at College Events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data-driven approach to enhance campus safety through predictive analytics. Developed by Snigdha Pratap, Tanisha, Shruti Sagar, and Tanishka Singh under the supervision of Dr. Neelam Rawat and Ms. Shruti Aggarwal at KIET Group of Institutions.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56159"/>
            <a:ext cx="1107436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The Problem: Unpredictable Disruptions</a:t>
            </a:r>
            <a:endParaRPr lang="en-US" sz="4450" dirty="0"/>
          </a:p>
        </p:txBody>
      </p:sp>
      <p:sp>
        <p:nvSpPr>
          <p:cNvPr id="3" name="Shape 1"/>
          <p:cNvSpPr/>
          <p:nvPr/>
        </p:nvSpPr>
        <p:spPr>
          <a:xfrm>
            <a:off x="793790" y="2818567"/>
            <a:ext cx="4196358" cy="2773799"/>
          </a:xfrm>
          <a:prstGeom prst="roundRect">
            <a:avLst>
              <a:gd name="adj" fmla="val 3435"/>
            </a:avLst>
          </a:prstGeom>
          <a:solidFill>
            <a:srgbClr val="110080"/>
          </a:solidFill>
          <a:ln w="7620">
            <a:solidFill>
              <a:srgbClr val="2A1999"/>
            </a:solidFill>
            <a:prstDash val="solid"/>
          </a:ln>
        </p:spPr>
      </p:sp>
      <p:sp>
        <p:nvSpPr>
          <p:cNvPr id="4" name="Text 2"/>
          <p:cNvSpPr/>
          <p:nvPr/>
        </p:nvSpPr>
        <p:spPr>
          <a:xfrm>
            <a:off x="1028224" y="30530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Safety Concerns</a:t>
            </a:r>
            <a:endParaRPr lang="en-US" sz="2200" dirty="0"/>
          </a:p>
        </p:txBody>
      </p:sp>
      <p:sp>
        <p:nvSpPr>
          <p:cNvPr id="5" name="Text 3"/>
          <p:cNvSpPr/>
          <p:nvPr/>
        </p:nvSpPr>
        <p:spPr>
          <a:xfrm>
            <a:off x="1028224" y="3543419"/>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Student nuisance behaviors (fighting, vandalism, harassment, intoxication) occur unpredictably at campus events, risking injuries and creating liability.</a:t>
            </a:r>
            <a:endParaRPr lang="en-US" sz="1750" dirty="0"/>
          </a:p>
        </p:txBody>
      </p:sp>
      <p:sp>
        <p:nvSpPr>
          <p:cNvPr id="6" name="Shape 4"/>
          <p:cNvSpPr/>
          <p:nvPr/>
        </p:nvSpPr>
        <p:spPr>
          <a:xfrm>
            <a:off x="5216962" y="2818567"/>
            <a:ext cx="4196358" cy="2773799"/>
          </a:xfrm>
          <a:prstGeom prst="roundRect">
            <a:avLst>
              <a:gd name="adj" fmla="val 3435"/>
            </a:avLst>
          </a:prstGeom>
          <a:solidFill>
            <a:srgbClr val="110080"/>
          </a:solidFill>
          <a:ln w="7620">
            <a:solidFill>
              <a:srgbClr val="2A1999"/>
            </a:solidFill>
            <a:prstDash val="solid"/>
          </a:ln>
        </p:spPr>
      </p:sp>
      <p:sp>
        <p:nvSpPr>
          <p:cNvPr id="7" name="Text 5"/>
          <p:cNvSpPr/>
          <p:nvPr/>
        </p:nvSpPr>
        <p:spPr>
          <a:xfrm>
            <a:off x="5451396" y="3053001"/>
            <a:ext cx="3098483"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Affected Stakeholders</a:t>
            </a:r>
            <a:endParaRPr lang="en-US" sz="2200" dirty="0"/>
          </a:p>
        </p:txBody>
      </p:sp>
      <p:sp>
        <p:nvSpPr>
          <p:cNvPr id="8" name="Text 6"/>
          <p:cNvSpPr/>
          <p:nvPr/>
        </p:nvSpPr>
        <p:spPr>
          <a:xfrm>
            <a:off x="5451396" y="3543419"/>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Attendees, event organizers, campus security, and the wider community. Disruptions deter future participation.</a:t>
            </a:r>
            <a:endParaRPr lang="en-US" sz="1750" dirty="0"/>
          </a:p>
        </p:txBody>
      </p:sp>
      <p:sp>
        <p:nvSpPr>
          <p:cNvPr id="9" name="Shape 7"/>
          <p:cNvSpPr/>
          <p:nvPr/>
        </p:nvSpPr>
        <p:spPr>
          <a:xfrm>
            <a:off x="9640133" y="2818567"/>
            <a:ext cx="4196358" cy="2773799"/>
          </a:xfrm>
          <a:prstGeom prst="roundRect">
            <a:avLst>
              <a:gd name="adj" fmla="val 3435"/>
            </a:avLst>
          </a:prstGeom>
          <a:solidFill>
            <a:srgbClr val="110080"/>
          </a:solidFill>
          <a:ln w="7620">
            <a:solidFill>
              <a:srgbClr val="2A1999"/>
            </a:solidFill>
            <a:prstDash val="solid"/>
          </a:ln>
        </p:spPr>
      </p:sp>
      <p:sp>
        <p:nvSpPr>
          <p:cNvPr id="10" name="Text 8"/>
          <p:cNvSpPr/>
          <p:nvPr/>
        </p:nvSpPr>
        <p:spPr>
          <a:xfrm>
            <a:off x="9874568" y="30530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Current Limitations</a:t>
            </a:r>
            <a:endParaRPr lang="en-US" sz="2200" dirty="0"/>
          </a:p>
        </p:txBody>
      </p:sp>
      <p:sp>
        <p:nvSpPr>
          <p:cNvPr id="11" name="Text 9"/>
          <p:cNvSpPr/>
          <p:nvPr/>
        </p:nvSpPr>
        <p:spPr>
          <a:xfrm>
            <a:off x="9874568" y="354341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Colleges primarily use reactive measures without data analytics to flag high-risk events in advance.</a:t>
            </a:r>
            <a:endParaRPr lang="en-US" sz="1750" dirty="0"/>
          </a:p>
        </p:txBody>
      </p:sp>
      <p:sp>
        <p:nvSpPr>
          <p:cNvPr id="12" name="Text 10"/>
          <p:cNvSpPr/>
          <p:nvPr/>
        </p:nvSpPr>
        <p:spPr>
          <a:xfrm>
            <a:off x="793790" y="584751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Modern crowd management is moving toward </a:t>
            </a:r>
            <a:r>
              <a:rPr lang="en-US" sz="1750" dirty="0">
                <a:solidFill>
                  <a:srgbClr val="2B0AFF"/>
                </a:solidFill>
                <a:latin typeface="Inter" pitchFamily="34" charset="0"/>
                <a:ea typeface="Inter" pitchFamily="34" charset="-122"/>
                <a:cs typeface="Inter" pitchFamily="34" charset="-120"/>
              </a:rPr>
              <a:t>predictive approaches</a:t>
            </a:r>
            <a:r>
              <a:rPr lang="en-US" sz="1750" dirty="0">
                <a:solidFill>
                  <a:srgbClr val="E5E0DF"/>
                </a:solidFill>
                <a:latin typeface="Inter" pitchFamily="34" charset="0"/>
                <a:ea typeface="Inter" pitchFamily="34" charset="-122"/>
                <a:cs typeface="Inter" pitchFamily="34" charset="-120"/>
              </a:rPr>
              <a:t>, but without analytics, organizers cannot identify patterns associated with high nuisance rates.</a:t>
            </a:r>
            <a:endParaRPr lang="en-US" sz="1750" dirty="0"/>
          </a:p>
        </p:txBody>
      </p:sp>
      <p:sp>
        <p:nvSpPr>
          <p:cNvPr id="13" name="Rectangle 12">
            <a:extLst>
              <a:ext uri="{FF2B5EF4-FFF2-40B4-BE49-F238E27FC236}">
                <a16:creationId xmlns:a16="http://schemas.microsoft.com/office/drawing/2014/main" id="{F53EF783-E8D9-34AD-2615-62BFC01AB872}"/>
              </a:ext>
            </a:extLst>
          </p:cNvPr>
          <p:cNvSpPr/>
          <p:nvPr/>
        </p:nvSpPr>
        <p:spPr>
          <a:xfrm>
            <a:off x="12812233" y="7740502"/>
            <a:ext cx="1733107" cy="37420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2338" y="481132"/>
            <a:ext cx="4374594" cy="546735"/>
          </a:xfrm>
          <a:prstGeom prst="rect">
            <a:avLst/>
          </a:prstGeom>
          <a:noFill/>
          <a:ln/>
        </p:spPr>
        <p:txBody>
          <a:bodyPr wrap="none" lIns="0" tIns="0" rIns="0" bIns="0" rtlCol="0" anchor="t"/>
          <a:lstStyle/>
          <a:p>
            <a:pPr marL="0" indent="0" algn="l">
              <a:lnSpc>
                <a:spcPts val="4300"/>
              </a:lnSpc>
              <a:buNone/>
            </a:pPr>
            <a:r>
              <a:rPr lang="en-US" sz="3400" b="1" dirty="0">
                <a:solidFill>
                  <a:srgbClr val="FFFFFF"/>
                </a:solidFill>
                <a:latin typeface="Inter Bold" pitchFamily="34" charset="0"/>
                <a:ea typeface="Inter Bold" pitchFamily="34" charset="-122"/>
                <a:cs typeface="Inter Bold" pitchFamily="34" charset="-120"/>
              </a:rPr>
              <a:t>Project Objectives</a:t>
            </a:r>
            <a:endParaRPr lang="en-US" sz="3400" dirty="0"/>
          </a:p>
        </p:txBody>
      </p:sp>
      <p:pic>
        <p:nvPicPr>
          <p:cNvPr id="3" name="Image 0" descr="preencoded.png"/>
          <p:cNvPicPr>
            <a:picLocks noChangeAspect="1"/>
          </p:cNvPicPr>
          <p:nvPr/>
        </p:nvPicPr>
        <p:blipFill>
          <a:blip r:embed="rId3"/>
          <a:stretch>
            <a:fillRect/>
          </a:stretch>
        </p:blipFill>
        <p:spPr>
          <a:xfrm>
            <a:off x="612338" y="1487091"/>
            <a:ext cx="6489383" cy="6489383"/>
          </a:xfrm>
          <a:prstGeom prst="rect">
            <a:avLst/>
          </a:prstGeom>
        </p:spPr>
      </p:pic>
      <p:sp>
        <p:nvSpPr>
          <p:cNvPr id="4" name="Text 1"/>
          <p:cNvSpPr/>
          <p:nvPr/>
        </p:nvSpPr>
        <p:spPr>
          <a:xfrm>
            <a:off x="7536299" y="2169042"/>
            <a:ext cx="6489383" cy="410238"/>
          </a:xfrm>
          <a:prstGeom prst="rect">
            <a:avLst/>
          </a:prstGeom>
          <a:noFill/>
          <a:ln/>
        </p:spPr>
        <p:txBody>
          <a:bodyPr wrap="none" lIns="0" tIns="0" rIns="0" bIns="0" rtlCol="0" anchor="t"/>
          <a:lstStyle/>
          <a:p>
            <a:pPr marL="342900" indent="-342900" algn="l">
              <a:lnSpc>
                <a:spcPts val="2200"/>
              </a:lnSpc>
              <a:buSzPct val="100000"/>
              <a:buChar char="•"/>
            </a:pPr>
            <a:r>
              <a:rPr lang="en-US" sz="2000" dirty="0">
                <a:solidFill>
                  <a:srgbClr val="E5E0DF"/>
                </a:solidFill>
                <a:latin typeface="Inter" pitchFamily="34" charset="0"/>
                <a:ea typeface="Inter" pitchFamily="34" charset="-122"/>
                <a:cs typeface="Inter" pitchFamily="34" charset="-120"/>
              </a:rPr>
              <a:t>Design a database to store historical events and incidents</a:t>
            </a:r>
            <a:endParaRPr lang="en-US" sz="2000" dirty="0"/>
          </a:p>
        </p:txBody>
      </p:sp>
      <p:sp>
        <p:nvSpPr>
          <p:cNvPr id="5" name="Text 2"/>
          <p:cNvSpPr/>
          <p:nvPr/>
        </p:nvSpPr>
        <p:spPr>
          <a:xfrm>
            <a:off x="7536299" y="2579280"/>
            <a:ext cx="6489383" cy="551933"/>
          </a:xfrm>
          <a:prstGeom prst="rect">
            <a:avLst/>
          </a:prstGeom>
          <a:noFill/>
          <a:ln/>
        </p:spPr>
        <p:txBody>
          <a:bodyPr wrap="square" lIns="0" tIns="0" rIns="0" bIns="0" rtlCol="0" anchor="t"/>
          <a:lstStyle/>
          <a:p>
            <a:pPr marL="342900" indent="-342900" algn="l">
              <a:lnSpc>
                <a:spcPts val="2200"/>
              </a:lnSpc>
              <a:buSzPct val="100000"/>
              <a:buChar char="•"/>
            </a:pPr>
            <a:r>
              <a:rPr lang="en-US" sz="2000" dirty="0">
                <a:solidFill>
                  <a:srgbClr val="E5E0DF"/>
                </a:solidFill>
                <a:latin typeface="Inter" pitchFamily="34" charset="0"/>
                <a:ea typeface="Inter" pitchFamily="34" charset="-122"/>
                <a:cs typeface="Inter" pitchFamily="34" charset="-120"/>
              </a:rPr>
              <a:t>Develop an analytics model (Python/Pandas, scikit-learn) to compute risk scores for future events</a:t>
            </a:r>
            <a:endParaRPr lang="en-US" sz="2000" dirty="0"/>
          </a:p>
        </p:txBody>
      </p:sp>
      <p:sp>
        <p:nvSpPr>
          <p:cNvPr id="6" name="Text 3"/>
          <p:cNvSpPr/>
          <p:nvPr/>
        </p:nvSpPr>
        <p:spPr>
          <a:xfrm>
            <a:off x="7536299" y="3306725"/>
            <a:ext cx="6489383" cy="763273"/>
          </a:xfrm>
          <a:prstGeom prst="rect">
            <a:avLst/>
          </a:prstGeom>
          <a:noFill/>
          <a:ln/>
        </p:spPr>
        <p:txBody>
          <a:bodyPr wrap="square" lIns="0" tIns="0" rIns="0" bIns="0" rtlCol="0" anchor="t"/>
          <a:lstStyle/>
          <a:p>
            <a:pPr marL="342900" indent="-342900" algn="l">
              <a:lnSpc>
                <a:spcPts val="2200"/>
              </a:lnSpc>
              <a:buSzPct val="100000"/>
              <a:buChar char="•"/>
            </a:pPr>
            <a:r>
              <a:rPr lang="en-US" sz="2000" dirty="0">
                <a:solidFill>
                  <a:srgbClr val="E5E0DF"/>
                </a:solidFill>
                <a:latin typeface="Inter" pitchFamily="34" charset="0"/>
                <a:ea typeface="Inter" pitchFamily="34" charset="-122"/>
                <a:cs typeface="Inter" pitchFamily="34" charset="-120"/>
              </a:rPr>
              <a:t>Build a Power BI dashboard to visualize predicted risk categories and historical trends</a:t>
            </a:r>
            <a:endParaRPr lang="en-US" sz="2000" dirty="0"/>
          </a:p>
        </p:txBody>
      </p:sp>
      <p:sp>
        <p:nvSpPr>
          <p:cNvPr id="7" name="Text 4"/>
          <p:cNvSpPr/>
          <p:nvPr/>
        </p:nvSpPr>
        <p:spPr>
          <a:xfrm>
            <a:off x="7536299" y="4069998"/>
            <a:ext cx="6489383" cy="786921"/>
          </a:xfrm>
          <a:prstGeom prst="rect">
            <a:avLst/>
          </a:prstGeom>
          <a:noFill/>
          <a:ln/>
        </p:spPr>
        <p:txBody>
          <a:bodyPr wrap="none" lIns="0" tIns="0" rIns="0" bIns="0" rtlCol="0" anchor="t"/>
          <a:lstStyle/>
          <a:p>
            <a:pPr marL="342900" indent="-342900" algn="l">
              <a:lnSpc>
                <a:spcPts val="2200"/>
              </a:lnSpc>
              <a:buSzPct val="100000"/>
              <a:buChar char="•"/>
            </a:pPr>
            <a:r>
              <a:rPr lang="en-US" sz="2000" dirty="0">
                <a:solidFill>
                  <a:srgbClr val="E5E0DF"/>
                </a:solidFill>
                <a:latin typeface="Inter" pitchFamily="34" charset="0"/>
                <a:ea typeface="Inter" pitchFamily="34" charset="-122"/>
                <a:cs typeface="Inter" pitchFamily="34" charset="-120"/>
              </a:rPr>
              <a:t>Shift from reactive security to </a:t>
            </a:r>
            <a:r>
              <a:rPr lang="en-US" sz="2000" dirty="0">
                <a:solidFill>
                  <a:srgbClr val="2B0AFF"/>
                </a:solidFill>
                <a:latin typeface="Inter" pitchFamily="34" charset="0"/>
                <a:ea typeface="Inter" pitchFamily="34" charset="-122"/>
                <a:cs typeface="Inter" pitchFamily="34" charset="-120"/>
              </a:rPr>
              <a:t>proactive risk management</a:t>
            </a:r>
            <a:endParaRPr lang="en-US" sz="2000" dirty="0"/>
          </a:p>
        </p:txBody>
      </p:sp>
      <p:sp>
        <p:nvSpPr>
          <p:cNvPr id="8" name="Text 5"/>
          <p:cNvSpPr/>
          <p:nvPr/>
        </p:nvSpPr>
        <p:spPr>
          <a:xfrm>
            <a:off x="7536299" y="4710223"/>
            <a:ext cx="6489383" cy="1637414"/>
          </a:xfrm>
          <a:prstGeom prst="rect">
            <a:avLst/>
          </a:prstGeom>
          <a:noFill/>
          <a:ln/>
        </p:spPr>
        <p:txBody>
          <a:bodyPr wrap="none" lIns="0" tIns="0" rIns="0" bIns="0" rtlCol="0" anchor="t"/>
          <a:lstStyle/>
          <a:p>
            <a:pPr marL="342900" indent="-342900" algn="l">
              <a:lnSpc>
                <a:spcPts val="2200"/>
              </a:lnSpc>
              <a:buSzPct val="100000"/>
              <a:buChar char="•"/>
            </a:pPr>
            <a:r>
              <a:rPr lang="en-US" sz="2000" dirty="0">
                <a:solidFill>
                  <a:srgbClr val="E5E0DF"/>
                </a:solidFill>
                <a:latin typeface="Inter" pitchFamily="34" charset="0"/>
                <a:ea typeface="Inter" pitchFamily="34" charset="-122"/>
                <a:cs typeface="Inter" pitchFamily="34" charset="-120"/>
              </a:rPr>
              <a:t>Help organizers allocate resources more effectively</a:t>
            </a:r>
            <a:endParaRPr lang="en-US" sz="2000" dirty="0"/>
          </a:p>
        </p:txBody>
      </p:sp>
      <p:sp>
        <p:nvSpPr>
          <p:cNvPr id="9" name="Text 6"/>
          <p:cNvSpPr/>
          <p:nvPr/>
        </p:nvSpPr>
        <p:spPr>
          <a:xfrm>
            <a:off x="612338" y="8370094"/>
            <a:ext cx="13405723" cy="280035"/>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The system will support university decision-makers in planning safer events by providing early warning of potential disruptions.</a:t>
            </a:r>
            <a:endParaRPr lang="en-US" sz="1350" dirty="0"/>
          </a:p>
        </p:txBody>
      </p:sp>
      <p:sp>
        <p:nvSpPr>
          <p:cNvPr id="10" name="Rectangle 9">
            <a:extLst>
              <a:ext uri="{FF2B5EF4-FFF2-40B4-BE49-F238E27FC236}">
                <a16:creationId xmlns:a16="http://schemas.microsoft.com/office/drawing/2014/main" id="{CB3CFD33-8718-81C4-E5C7-6D74EC2D2B10}"/>
              </a:ext>
            </a:extLst>
          </p:cNvPr>
          <p:cNvSpPr/>
          <p:nvPr/>
        </p:nvSpPr>
        <p:spPr>
          <a:xfrm>
            <a:off x="12897293" y="7751135"/>
            <a:ext cx="1637414" cy="40403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74683"/>
            <a:ext cx="7164467"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Literature Review Insights</a:t>
            </a:r>
            <a:endParaRPr lang="en-US" sz="4450" dirty="0"/>
          </a:p>
        </p:txBody>
      </p:sp>
      <p:sp>
        <p:nvSpPr>
          <p:cNvPr id="3" name="Shape 1"/>
          <p:cNvSpPr/>
          <p:nvPr/>
        </p:nvSpPr>
        <p:spPr>
          <a:xfrm>
            <a:off x="793790" y="2437090"/>
            <a:ext cx="4196358" cy="3536752"/>
          </a:xfrm>
          <a:prstGeom prst="roundRect">
            <a:avLst>
              <a:gd name="adj" fmla="val 2694"/>
            </a:avLst>
          </a:prstGeom>
          <a:solidFill>
            <a:srgbClr val="272525"/>
          </a:solidFill>
          <a:ln w="30480">
            <a:solidFill>
              <a:srgbClr val="2A1999"/>
            </a:solidFill>
            <a:prstDash val="solid"/>
          </a:ln>
        </p:spPr>
      </p:sp>
      <p:sp>
        <p:nvSpPr>
          <p:cNvPr id="4" name="Text 2"/>
          <p:cNvSpPr/>
          <p:nvPr/>
        </p:nvSpPr>
        <p:spPr>
          <a:xfrm>
            <a:off x="1051084" y="2694384"/>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Power BI for Behavior Monitoring</a:t>
            </a:r>
            <a:endParaRPr lang="en-US" sz="2200" dirty="0"/>
          </a:p>
        </p:txBody>
      </p:sp>
      <p:sp>
        <p:nvSpPr>
          <p:cNvPr id="5" name="Text 3"/>
          <p:cNvSpPr/>
          <p:nvPr/>
        </p:nvSpPr>
        <p:spPr>
          <a:xfrm>
            <a:off x="1051084" y="3539133"/>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Wark (2022) demonstrated using Power BI to integrate multiple behavioral data streams and build dashboards that summarize welfare and detect changes in behavior.</a:t>
            </a:r>
            <a:endParaRPr lang="en-US" sz="1750" dirty="0"/>
          </a:p>
        </p:txBody>
      </p:sp>
      <p:sp>
        <p:nvSpPr>
          <p:cNvPr id="6" name="Shape 4"/>
          <p:cNvSpPr/>
          <p:nvPr/>
        </p:nvSpPr>
        <p:spPr>
          <a:xfrm>
            <a:off x="5216962" y="2437090"/>
            <a:ext cx="4196358" cy="3536752"/>
          </a:xfrm>
          <a:prstGeom prst="roundRect">
            <a:avLst>
              <a:gd name="adj" fmla="val 2694"/>
            </a:avLst>
          </a:prstGeom>
          <a:solidFill>
            <a:srgbClr val="272525"/>
          </a:solidFill>
          <a:ln w="30480">
            <a:solidFill>
              <a:srgbClr val="2A1999"/>
            </a:solidFill>
            <a:prstDash val="solid"/>
          </a:ln>
        </p:spPr>
      </p:sp>
      <p:sp>
        <p:nvSpPr>
          <p:cNvPr id="7" name="Text 5"/>
          <p:cNvSpPr/>
          <p:nvPr/>
        </p:nvSpPr>
        <p:spPr>
          <a:xfrm>
            <a:off x="5474256" y="2694384"/>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Predictive Analytics in Education</a:t>
            </a:r>
            <a:endParaRPr lang="en-US" sz="2200" dirty="0"/>
          </a:p>
        </p:txBody>
      </p:sp>
      <p:sp>
        <p:nvSpPr>
          <p:cNvPr id="8" name="Text 6"/>
          <p:cNvSpPr/>
          <p:nvPr/>
        </p:nvSpPr>
        <p:spPr>
          <a:xfrm>
            <a:off x="5474256" y="3539133"/>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Desouza &amp; Smith (2016) discuss how universities collect broad data on student activities to "nudge" behavior, emphasizing holistic views by integrating various data points.</a:t>
            </a:r>
            <a:endParaRPr lang="en-US" sz="1750" dirty="0"/>
          </a:p>
        </p:txBody>
      </p:sp>
      <p:sp>
        <p:nvSpPr>
          <p:cNvPr id="9" name="Shape 7"/>
          <p:cNvSpPr/>
          <p:nvPr/>
        </p:nvSpPr>
        <p:spPr>
          <a:xfrm>
            <a:off x="9640133" y="2437090"/>
            <a:ext cx="4196358" cy="3536752"/>
          </a:xfrm>
          <a:prstGeom prst="roundRect">
            <a:avLst>
              <a:gd name="adj" fmla="val 2694"/>
            </a:avLst>
          </a:prstGeom>
          <a:solidFill>
            <a:srgbClr val="272525"/>
          </a:solidFill>
          <a:ln w="30480">
            <a:solidFill>
              <a:srgbClr val="2A1999"/>
            </a:solidFill>
            <a:prstDash val="solid"/>
          </a:ln>
        </p:spPr>
      </p:sp>
      <p:sp>
        <p:nvSpPr>
          <p:cNvPr id="10" name="Text 8"/>
          <p:cNvSpPr/>
          <p:nvPr/>
        </p:nvSpPr>
        <p:spPr>
          <a:xfrm>
            <a:off x="9897427" y="2694384"/>
            <a:ext cx="3357920"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Crowd Safety Prediction</a:t>
            </a:r>
            <a:endParaRPr lang="en-US" sz="2200" dirty="0"/>
          </a:p>
        </p:txBody>
      </p:sp>
      <p:sp>
        <p:nvSpPr>
          <p:cNvPr id="11" name="Text 9"/>
          <p:cNvSpPr/>
          <p:nvPr/>
        </p:nvSpPr>
        <p:spPr>
          <a:xfrm>
            <a:off x="9897427" y="3184803"/>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Recent industry analyses emphasize predictive over reactive strategies, with advanced data analytics achieving 80-97% accuracy in forecasting incidents.</a:t>
            </a:r>
            <a:endParaRPr lang="en-US" sz="1750" dirty="0"/>
          </a:p>
        </p:txBody>
      </p:sp>
      <p:sp>
        <p:nvSpPr>
          <p:cNvPr id="12" name="Text 10"/>
          <p:cNvSpPr/>
          <p:nvPr/>
        </p:nvSpPr>
        <p:spPr>
          <a:xfrm>
            <a:off x="793790" y="622899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These studies suggest that applying </a:t>
            </a:r>
            <a:r>
              <a:rPr lang="en-US" sz="1750" dirty="0">
                <a:solidFill>
                  <a:srgbClr val="2B0AFF"/>
                </a:solidFill>
                <a:latin typeface="Inter" pitchFamily="34" charset="0"/>
                <a:ea typeface="Inter" pitchFamily="34" charset="-122"/>
                <a:cs typeface="Inter" pitchFamily="34" charset="-120"/>
              </a:rPr>
              <a:t>predictive analytics and dashboards</a:t>
            </a:r>
            <a:r>
              <a:rPr lang="en-US" sz="1750" dirty="0">
                <a:solidFill>
                  <a:srgbClr val="E5E0DF"/>
                </a:solidFill>
                <a:latin typeface="Inter" pitchFamily="34" charset="0"/>
                <a:ea typeface="Inter" pitchFamily="34" charset="-122"/>
                <a:cs typeface="Inter" pitchFamily="34" charset="-120"/>
              </a:rPr>
              <a:t> can enhance monitoring and preemptive planning in safety-related settings.</a:t>
            </a:r>
            <a:endParaRPr lang="en-US" sz="1750" dirty="0"/>
          </a:p>
        </p:txBody>
      </p:sp>
      <p:sp>
        <p:nvSpPr>
          <p:cNvPr id="13" name="Rectangle 12">
            <a:extLst>
              <a:ext uri="{FF2B5EF4-FFF2-40B4-BE49-F238E27FC236}">
                <a16:creationId xmlns:a16="http://schemas.microsoft.com/office/drawing/2014/main" id="{6166A44E-211C-D04B-47A0-D6C22367E836}"/>
              </a:ext>
            </a:extLst>
          </p:cNvPr>
          <p:cNvSpPr/>
          <p:nvPr/>
        </p:nvSpPr>
        <p:spPr>
          <a:xfrm>
            <a:off x="12822865" y="7729870"/>
            <a:ext cx="1701209" cy="41467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10151"/>
            <a:ext cx="8475345"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Proposed System Architecture</a:t>
            </a:r>
            <a:endParaRPr lang="en-US" sz="4450" dirty="0"/>
          </a:p>
        </p:txBody>
      </p:sp>
      <p:pic>
        <p:nvPicPr>
          <p:cNvPr id="3" name="Image 0" descr="preencoded.png"/>
          <p:cNvPicPr>
            <a:picLocks noChangeAspect="1"/>
          </p:cNvPicPr>
          <p:nvPr/>
        </p:nvPicPr>
        <p:blipFill>
          <a:blip r:embed="rId3"/>
          <a:stretch>
            <a:fillRect/>
          </a:stretch>
        </p:blipFill>
        <p:spPr>
          <a:xfrm>
            <a:off x="793790" y="2372558"/>
            <a:ext cx="4347567" cy="907256"/>
          </a:xfrm>
          <a:prstGeom prst="rect">
            <a:avLst/>
          </a:prstGeom>
        </p:spPr>
      </p:pic>
      <p:sp>
        <p:nvSpPr>
          <p:cNvPr id="4" name="Text 1"/>
          <p:cNvSpPr/>
          <p:nvPr/>
        </p:nvSpPr>
        <p:spPr>
          <a:xfrm>
            <a:off x="1020604" y="35066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Historical Data Input</a:t>
            </a:r>
            <a:endParaRPr lang="en-US" sz="2200" dirty="0"/>
          </a:p>
        </p:txBody>
      </p:sp>
      <p:sp>
        <p:nvSpPr>
          <p:cNvPr id="5" name="Text 2"/>
          <p:cNvSpPr/>
          <p:nvPr/>
        </p:nvSpPr>
        <p:spPr>
          <a:xfrm>
            <a:off x="1020604" y="3997047"/>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Compile past records of college events and documented nuisance incidents in a structured SQL database.</a:t>
            </a:r>
            <a:endParaRPr lang="en-US" sz="1750" dirty="0"/>
          </a:p>
        </p:txBody>
      </p:sp>
      <p:pic>
        <p:nvPicPr>
          <p:cNvPr id="6" name="Image 1" descr="preencoded.png"/>
          <p:cNvPicPr>
            <a:picLocks noChangeAspect="1"/>
          </p:cNvPicPr>
          <p:nvPr/>
        </p:nvPicPr>
        <p:blipFill>
          <a:blip r:embed="rId4"/>
          <a:stretch>
            <a:fillRect/>
          </a:stretch>
        </p:blipFill>
        <p:spPr>
          <a:xfrm>
            <a:off x="5141357" y="2372558"/>
            <a:ext cx="4347567" cy="907256"/>
          </a:xfrm>
          <a:prstGeom prst="rect">
            <a:avLst/>
          </a:prstGeom>
        </p:spPr>
      </p:pic>
      <p:sp>
        <p:nvSpPr>
          <p:cNvPr id="7" name="Text 3"/>
          <p:cNvSpPr/>
          <p:nvPr/>
        </p:nvSpPr>
        <p:spPr>
          <a:xfrm>
            <a:off x="5368171" y="35066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Analytics Model</a:t>
            </a:r>
            <a:endParaRPr lang="en-US" sz="2200" dirty="0"/>
          </a:p>
        </p:txBody>
      </p:sp>
      <p:sp>
        <p:nvSpPr>
          <p:cNvPr id="8" name="Text 4"/>
          <p:cNvSpPr/>
          <p:nvPr/>
        </p:nvSpPr>
        <p:spPr>
          <a:xfrm>
            <a:off x="5368171" y="3997047"/>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Using Python to preprocess data and train a predictive model (decision tree, random forest, or logistic regression) to output risk scores.</a:t>
            </a:r>
            <a:endParaRPr lang="en-US" sz="1750" dirty="0"/>
          </a:p>
        </p:txBody>
      </p:sp>
      <p:pic>
        <p:nvPicPr>
          <p:cNvPr id="9" name="Image 2" descr="preencoded.png"/>
          <p:cNvPicPr>
            <a:picLocks noChangeAspect="1"/>
          </p:cNvPicPr>
          <p:nvPr/>
        </p:nvPicPr>
        <p:blipFill>
          <a:blip r:embed="rId5"/>
          <a:stretch>
            <a:fillRect/>
          </a:stretch>
        </p:blipFill>
        <p:spPr>
          <a:xfrm>
            <a:off x="9488924" y="2372558"/>
            <a:ext cx="4347567" cy="907256"/>
          </a:xfrm>
          <a:prstGeom prst="rect">
            <a:avLst/>
          </a:prstGeom>
        </p:spPr>
      </p:pic>
      <p:sp>
        <p:nvSpPr>
          <p:cNvPr id="10" name="Text 5"/>
          <p:cNvSpPr/>
          <p:nvPr/>
        </p:nvSpPr>
        <p:spPr>
          <a:xfrm>
            <a:off x="9715738" y="35066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Power BI Dashboard</a:t>
            </a:r>
            <a:endParaRPr lang="en-US" sz="2200" dirty="0"/>
          </a:p>
        </p:txBody>
      </p:sp>
      <p:sp>
        <p:nvSpPr>
          <p:cNvPr id="11" name="Text 6"/>
          <p:cNvSpPr/>
          <p:nvPr/>
        </p:nvSpPr>
        <p:spPr>
          <a:xfrm>
            <a:off x="9715738" y="3997047"/>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Interactive visualization showing risk categories, incident trends, and filters to explore by demographics or venues.</a:t>
            </a:r>
            <a:endParaRPr lang="en-US" sz="1750" dirty="0"/>
          </a:p>
        </p:txBody>
      </p:sp>
      <p:sp>
        <p:nvSpPr>
          <p:cNvPr id="12" name="Text 7"/>
          <p:cNvSpPr/>
          <p:nvPr/>
        </p:nvSpPr>
        <p:spPr>
          <a:xfrm>
            <a:off x="793790" y="629352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system is intended for </a:t>
            </a:r>
            <a:r>
              <a:rPr lang="en-US" sz="1750" dirty="0">
                <a:solidFill>
                  <a:srgbClr val="2B0AFF"/>
                </a:solidFill>
                <a:latin typeface="Inter" pitchFamily="34" charset="0"/>
                <a:ea typeface="Inter" pitchFamily="34" charset="-122"/>
                <a:cs typeface="Inter" pitchFamily="34" charset="-120"/>
              </a:rPr>
              <a:t>planning use</a:t>
            </a:r>
            <a:r>
              <a:rPr lang="en-US" sz="1750" dirty="0">
                <a:solidFill>
                  <a:srgbClr val="E5E0DF"/>
                </a:solidFill>
                <a:latin typeface="Inter" pitchFamily="34" charset="0"/>
                <a:ea typeface="Inter" pitchFamily="34" charset="-122"/>
                <a:cs typeface="Inter" pitchFamily="34" charset="-120"/>
              </a:rPr>
              <a:t>: organizers input event details, the model assigns a risk score, and the dashboard presents this with related charts.</a:t>
            </a:r>
            <a:endParaRPr lang="en-US" sz="1750" dirty="0"/>
          </a:p>
        </p:txBody>
      </p:sp>
      <p:sp>
        <p:nvSpPr>
          <p:cNvPr id="13" name="Rectangle 12">
            <a:extLst>
              <a:ext uri="{FF2B5EF4-FFF2-40B4-BE49-F238E27FC236}">
                <a16:creationId xmlns:a16="http://schemas.microsoft.com/office/drawing/2014/main" id="{661664E8-142F-2316-0D41-BBA718B78D81}"/>
              </a:ext>
            </a:extLst>
          </p:cNvPr>
          <p:cNvSpPr/>
          <p:nvPr/>
        </p:nvSpPr>
        <p:spPr>
          <a:xfrm>
            <a:off x="12790967" y="7772400"/>
            <a:ext cx="1754373" cy="35087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85034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Database Design</a:t>
            </a:r>
            <a:endParaRPr lang="en-US" sz="4450" dirty="0"/>
          </a:p>
        </p:txBody>
      </p:sp>
      <p:sp>
        <p:nvSpPr>
          <p:cNvPr id="4" name="Text 1"/>
          <p:cNvSpPr/>
          <p:nvPr/>
        </p:nvSpPr>
        <p:spPr>
          <a:xfrm>
            <a:off x="793790" y="2126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Core Tables</a:t>
            </a:r>
            <a:endParaRPr lang="en-US" sz="2200" dirty="0"/>
          </a:p>
        </p:txBody>
      </p:sp>
      <p:sp>
        <p:nvSpPr>
          <p:cNvPr id="5" name="Text 2"/>
          <p:cNvSpPr/>
          <p:nvPr/>
        </p:nvSpPr>
        <p:spPr>
          <a:xfrm>
            <a:off x="793790" y="2707243"/>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Events:</a:t>
            </a:r>
            <a:r>
              <a:rPr lang="en-US" sz="1750" dirty="0">
                <a:solidFill>
                  <a:srgbClr val="E5E0DF"/>
                </a:solidFill>
                <a:latin typeface="Inter" pitchFamily="34" charset="0"/>
                <a:ea typeface="Inter" pitchFamily="34" charset="-122"/>
                <a:cs typeface="Inter" pitchFamily="34" charset="-120"/>
              </a:rPr>
              <a:t> EventID (PK), Name, Date, Time, Location, Type, ExpectedAttendance</a:t>
            </a:r>
            <a:endParaRPr lang="en-US" sz="1750" dirty="0"/>
          </a:p>
        </p:txBody>
      </p:sp>
      <p:sp>
        <p:nvSpPr>
          <p:cNvPr id="6" name="Text 3"/>
          <p:cNvSpPr/>
          <p:nvPr/>
        </p:nvSpPr>
        <p:spPr>
          <a:xfrm>
            <a:off x="793790" y="3875246"/>
            <a:ext cx="35015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Incidents:</a:t>
            </a:r>
            <a:r>
              <a:rPr lang="en-US" sz="1750" dirty="0">
                <a:solidFill>
                  <a:srgbClr val="E5E0DF"/>
                </a:solidFill>
                <a:latin typeface="Inter" pitchFamily="34" charset="0"/>
                <a:ea typeface="Inter" pitchFamily="34" charset="-122"/>
                <a:cs typeface="Inter" pitchFamily="34" charset="-120"/>
              </a:rPr>
              <a:t> IncidentID (PK), EventID (FK), StudentID (FK), Category, Description, Timestamp, Severity</a:t>
            </a:r>
            <a:endParaRPr lang="en-US" sz="1750" dirty="0"/>
          </a:p>
        </p:txBody>
      </p:sp>
      <p:sp>
        <p:nvSpPr>
          <p:cNvPr id="7" name="Text 4"/>
          <p:cNvSpPr/>
          <p:nvPr/>
        </p:nvSpPr>
        <p:spPr>
          <a:xfrm>
            <a:off x="793790" y="540615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Behavior Types:</a:t>
            </a:r>
            <a:r>
              <a:rPr lang="en-US" sz="1750" dirty="0">
                <a:solidFill>
                  <a:srgbClr val="E5E0DF"/>
                </a:solidFill>
                <a:latin typeface="Inter" pitchFamily="34" charset="0"/>
                <a:ea typeface="Inter" pitchFamily="34" charset="-122"/>
                <a:cs typeface="Inter" pitchFamily="34" charset="-120"/>
              </a:rPr>
              <a:t> CategoryID (PK), Name, Description</a:t>
            </a:r>
            <a:endParaRPr lang="en-US" sz="1750" dirty="0"/>
          </a:p>
        </p:txBody>
      </p:sp>
      <p:sp>
        <p:nvSpPr>
          <p:cNvPr id="8" name="Text 5"/>
          <p:cNvSpPr/>
          <p:nvPr/>
        </p:nvSpPr>
        <p:spPr>
          <a:xfrm>
            <a:off x="793790" y="6211253"/>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Predicted Risk:</a:t>
            </a:r>
            <a:r>
              <a:rPr lang="en-US" sz="1750" dirty="0">
                <a:solidFill>
                  <a:srgbClr val="E5E0DF"/>
                </a:solidFill>
                <a:latin typeface="Inter" pitchFamily="34" charset="0"/>
                <a:ea typeface="Inter" pitchFamily="34" charset="-122"/>
                <a:cs typeface="Inter" pitchFamily="34" charset="-120"/>
              </a:rPr>
              <a:t> EventID (FK), RiskScore, RiskCategory, PredictionDate</a:t>
            </a:r>
            <a:endParaRPr lang="en-US" sz="1750" dirty="0"/>
          </a:p>
        </p:txBody>
      </p:sp>
      <p:sp>
        <p:nvSpPr>
          <p:cNvPr id="9" name="Text 6"/>
          <p:cNvSpPr/>
          <p:nvPr/>
        </p:nvSpPr>
        <p:spPr>
          <a:xfrm>
            <a:off x="4856321" y="2126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Relationships</a:t>
            </a:r>
            <a:endParaRPr lang="en-US" sz="2200" dirty="0"/>
          </a:p>
        </p:txBody>
      </p:sp>
      <p:sp>
        <p:nvSpPr>
          <p:cNvPr id="10" name="Text 7"/>
          <p:cNvSpPr/>
          <p:nvPr/>
        </p:nvSpPr>
        <p:spPr>
          <a:xfrm>
            <a:off x="4856321" y="2707243"/>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Events 1–n Incidents, and Students 1–n Incidents (if tracking individual offenders). The Predicted Risk table links to Events via EventID.</a:t>
            </a:r>
            <a:endParaRPr lang="en-US" sz="1750" dirty="0"/>
          </a:p>
        </p:txBody>
      </p:sp>
      <p:sp>
        <p:nvSpPr>
          <p:cNvPr id="11" name="Text 8"/>
          <p:cNvSpPr/>
          <p:nvPr/>
        </p:nvSpPr>
        <p:spPr>
          <a:xfrm>
            <a:off x="4856321" y="4725829"/>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This design supports queries like "show all incidents for event X" and allows aggregating by event or by behavior type.</a:t>
            </a:r>
            <a:endParaRPr lang="en-US" sz="1750" dirty="0"/>
          </a:p>
        </p:txBody>
      </p:sp>
      <p:pic>
        <p:nvPicPr>
          <p:cNvPr id="13" name="Picture 12">
            <a:extLst>
              <a:ext uri="{FF2B5EF4-FFF2-40B4-BE49-F238E27FC236}">
                <a16:creationId xmlns:a16="http://schemas.microsoft.com/office/drawing/2014/main" id="{1447B3E4-E5F1-22C4-3EE9-1EB900E4ADC2}"/>
              </a:ext>
            </a:extLst>
          </p:cNvPr>
          <p:cNvPicPr>
            <a:picLocks noChangeAspect="1"/>
          </p:cNvPicPr>
          <p:nvPr/>
        </p:nvPicPr>
        <p:blipFill>
          <a:blip r:embed="rId3"/>
          <a:stretch>
            <a:fillRect/>
          </a:stretch>
        </p:blipFill>
        <p:spPr>
          <a:xfrm>
            <a:off x="8357830" y="0"/>
            <a:ext cx="627257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835656" y="1135380"/>
            <a:ext cx="5352506" cy="5244155"/>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USE CASE</a:t>
            </a:r>
          </a:p>
          <a:p>
            <a:pPr marL="0" indent="0" algn="l">
              <a:lnSpc>
                <a:spcPts val="5550"/>
              </a:lnSpc>
              <a:buNone/>
            </a:pPr>
            <a:r>
              <a:rPr lang="en-US" sz="4450" b="1" dirty="0">
                <a:solidFill>
                  <a:srgbClr val="FFFFFF"/>
                </a:solidFill>
                <a:latin typeface="Inter Bold" pitchFamily="34" charset="0"/>
                <a:ea typeface="Inter Bold" pitchFamily="34" charset="-122"/>
              </a:rPr>
              <a:t>DIAGRAM: STUDENT </a:t>
            </a:r>
          </a:p>
          <a:p>
            <a:pPr marL="0" indent="0" algn="l">
              <a:lnSpc>
                <a:spcPts val="5550"/>
              </a:lnSpc>
              <a:buNone/>
            </a:pPr>
            <a:r>
              <a:rPr lang="en-US" sz="4450" b="1" dirty="0">
                <a:solidFill>
                  <a:srgbClr val="FFFFFF"/>
                </a:solidFill>
                <a:latin typeface="Inter Bold" pitchFamily="34" charset="0"/>
                <a:ea typeface="Inter Bold" pitchFamily="34" charset="-122"/>
              </a:rPr>
              <a:t>BEHAVIOUR ANALYSIS</a:t>
            </a:r>
          </a:p>
          <a:p>
            <a:pPr marL="0" indent="0" algn="l">
              <a:lnSpc>
                <a:spcPts val="5550"/>
              </a:lnSpc>
              <a:buNone/>
            </a:pPr>
            <a:r>
              <a:rPr lang="en-US" sz="4450" b="1" dirty="0">
                <a:solidFill>
                  <a:srgbClr val="FFFFFF"/>
                </a:solidFill>
                <a:latin typeface="Inter Bold" pitchFamily="34" charset="0"/>
                <a:ea typeface="Inter Bold" pitchFamily="34" charset="-122"/>
              </a:rPr>
              <a:t>SYSTEM</a:t>
            </a:r>
            <a:endParaRPr lang="en-US" sz="4450" dirty="0"/>
          </a:p>
        </p:txBody>
      </p:sp>
      <p:sp>
        <p:nvSpPr>
          <p:cNvPr id="4" name="Text 1"/>
          <p:cNvSpPr/>
          <p:nvPr/>
        </p:nvSpPr>
        <p:spPr>
          <a:xfrm>
            <a:off x="6280190" y="2184321"/>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endParaRPr lang="en-US" sz="1750" dirty="0"/>
          </a:p>
        </p:txBody>
      </p:sp>
      <p:sp>
        <p:nvSpPr>
          <p:cNvPr id="5" name="Text 2"/>
          <p:cNvSpPr/>
          <p:nvPr/>
        </p:nvSpPr>
        <p:spPr>
          <a:xfrm>
            <a:off x="6280190" y="298942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endParaRPr lang="en-US" sz="1750" dirty="0"/>
          </a:p>
        </p:txBody>
      </p:sp>
      <p:sp>
        <p:nvSpPr>
          <p:cNvPr id="6" name="Text 3"/>
          <p:cNvSpPr/>
          <p:nvPr/>
        </p:nvSpPr>
        <p:spPr>
          <a:xfrm>
            <a:off x="6280190" y="3431619"/>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endParaRPr lang="en-US" sz="1750" dirty="0"/>
          </a:p>
        </p:txBody>
      </p:sp>
      <p:sp>
        <p:nvSpPr>
          <p:cNvPr id="7" name="Text 4"/>
          <p:cNvSpPr/>
          <p:nvPr/>
        </p:nvSpPr>
        <p:spPr>
          <a:xfrm>
            <a:off x="6280190" y="4236720"/>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endParaRPr lang="en-US" sz="1750" dirty="0"/>
          </a:p>
        </p:txBody>
      </p:sp>
      <p:sp>
        <p:nvSpPr>
          <p:cNvPr id="8" name="Text 5"/>
          <p:cNvSpPr/>
          <p:nvPr/>
        </p:nvSpPr>
        <p:spPr>
          <a:xfrm>
            <a:off x="6280190" y="4678918"/>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endParaRPr lang="en-US" sz="1750" dirty="0"/>
          </a:p>
        </p:txBody>
      </p:sp>
      <p:sp>
        <p:nvSpPr>
          <p:cNvPr id="9" name="Text 6"/>
          <p:cNvSpPr/>
          <p:nvPr/>
        </p:nvSpPr>
        <p:spPr>
          <a:xfrm>
            <a:off x="6280190" y="5121116"/>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6"/>
            </a:pPr>
            <a:endParaRPr lang="en-US" sz="1750" dirty="0"/>
          </a:p>
        </p:txBody>
      </p:sp>
      <p:sp>
        <p:nvSpPr>
          <p:cNvPr id="10" name="Text 7"/>
          <p:cNvSpPr/>
          <p:nvPr/>
        </p:nvSpPr>
        <p:spPr>
          <a:xfrm>
            <a:off x="6280190" y="5926217"/>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7"/>
            </a:pPr>
            <a:endParaRPr lang="en-US" sz="1750" dirty="0"/>
          </a:p>
        </p:txBody>
      </p:sp>
      <p:sp>
        <p:nvSpPr>
          <p:cNvPr id="11" name="Text 8"/>
          <p:cNvSpPr/>
          <p:nvPr/>
        </p:nvSpPr>
        <p:spPr>
          <a:xfrm>
            <a:off x="6280190" y="6731318"/>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endParaRPr lang="en-US" sz="1750" dirty="0"/>
          </a:p>
        </p:txBody>
      </p:sp>
      <p:sp>
        <p:nvSpPr>
          <p:cNvPr id="13" name="Rectangle 12">
            <a:extLst>
              <a:ext uri="{FF2B5EF4-FFF2-40B4-BE49-F238E27FC236}">
                <a16:creationId xmlns:a16="http://schemas.microsoft.com/office/drawing/2014/main" id="{5A858BD6-1FD0-C537-BA88-CFDB0DFE2670}"/>
              </a:ext>
            </a:extLst>
          </p:cNvPr>
          <p:cNvSpPr/>
          <p:nvPr/>
        </p:nvSpPr>
        <p:spPr>
          <a:xfrm>
            <a:off x="12780335" y="7740502"/>
            <a:ext cx="1850065" cy="36290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FF03BDFF-532F-2D5E-3B57-93E50CADF56E}"/>
              </a:ext>
            </a:extLst>
          </p:cNvPr>
          <p:cNvPicPr>
            <a:picLocks noChangeAspect="1"/>
          </p:cNvPicPr>
          <p:nvPr/>
        </p:nvPicPr>
        <p:blipFill>
          <a:blip r:embed="rId3"/>
          <a:stretch>
            <a:fillRect/>
          </a:stretch>
        </p:blipFill>
        <p:spPr>
          <a:xfrm>
            <a:off x="342893" y="335369"/>
            <a:ext cx="7907972" cy="76071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9335"/>
            <a:ext cx="6672501"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Technical Requirements</a:t>
            </a:r>
            <a:endParaRPr lang="en-US" sz="4450" dirty="0"/>
          </a:p>
        </p:txBody>
      </p:sp>
      <p:sp>
        <p:nvSpPr>
          <p:cNvPr id="4" name="Text 1"/>
          <p:cNvSpPr/>
          <p:nvPr/>
        </p:nvSpPr>
        <p:spPr>
          <a:xfrm>
            <a:off x="793790" y="26250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Hardware</a:t>
            </a:r>
            <a:endParaRPr lang="en-US" sz="2200" dirty="0"/>
          </a:p>
        </p:txBody>
      </p:sp>
      <p:sp>
        <p:nvSpPr>
          <p:cNvPr id="5" name="Text 2"/>
          <p:cNvSpPr/>
          <p:nvPr/>
        </p:nvSpPr>
        <p:spPr>
          <a:xfrm>
            <a:off x="793790" y="3206234"/>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Standard PC or server with moderate specifications:</a:t>
            </a:r>
            <a:endParaRPr lang="en-US" sz="1750" dirty="0"/>
          </a:p>
        </p:txBody>
      </p:sp>
      <p:sp>
        <p:nvSpPr>
          <p:cNvPr id="6" name="Text 3"/>
          <p:cNvSpPr/>
          <p:nvPr/>
        </p:nvSpPr>
        <p:spPr>
          <a:xfrm>
            <a:off x="793790" y="4136112"/>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8+ GB RAM</a:t>
            </a:r>
            <a:endParaRPr lang="en-US" sz="1750" dirty="0"/>
          </a:p>
        </p:txBody>
      </p:sp>
      <p:sp>
        <p:nvSpPr>
          <p:cNvPr id="7" name="Text 4"/>
          <p:cNvSpPr/>
          <p:nvPr/>
        </p:nvSpPr>
        <p:spPr>
          <a:xfrm>
            <a:off x="793790" y="4578310"/>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Multi-core CPU</a:t>
            </a:r>
            <a:endParaRPr lang="en-US" sz="1750" dirty="0"/>
          </a:p>
        </p:txBody>
      </p:sp>
      <p:sp>
        <p:nvSpPr>
          <p:cNvPr id="8" name="Text 5"/>
          <p:cNvSpPr/>
          <p:nvPr/>
        </p:nvSpPr>
        <p:spPr>
          <a:xfrm>
            <a:off x="793790" y="502050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Sufficient disk space for database</a:t>
            </a:r>
            <a:endParaRPr lang="en-US" sz="1750" dirty="0"/>
          </a:p>
        </p:txBody>
      </p:sp>
      <p:sp>
        <p:nvSpPr>
          <p:cNvPr id="9" name="Text 6"/>
          <p:cNvSpPr/>
          <p:nvPr/>
        </p:nvSpPr>
        <p:spPr>
          <a:xfrm>
            <a:off x="793790" y="5950387"/>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No specialized hardware (e.g., GPUs) required</a:t>
            </a:r>
            <a:endParaRPr lang="en-US" sz="1750" dirty="0"/>
          </a:p>
        </p:txBody>
      </p:sp>
      <p:sp>
        <p:nvSpPr>
          <p:cNvPr id="10" name="Text 7"/>
          <p:cNvSpPr/>
          <p:nvPr/>
        </p:nvSpPr>
        <p:spPr>
          <a:xfrm>
            <a:off x="4856321" y="26250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Software</a:t>
            </a:r>
            <a:endParaRPr lang="en-US" sz="2200" dirty="0"/>
          </a:p>
        </p:txBody>
      </p:sp>
      <p:sp>
        <p:nvSpPr>
          <p:cNvPr id="11" name="Text 8"/>
          <p:cNvSpPr/>
          <p:nvPr/>
        </p:nvSpPr>
        <p:spPr>
          <a:xfrm>
            <a:off x="4856321" y="320623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OS:</a:t>
            </a:r>
            <a:r>
              <a:rPr lang="en-US" sz="1750" dirty="0">
                <a:solidFill>
                  <a:srgbClr val="E5E0DF"/>
                </a:solidFill>
                <a:latin typeface="Inter" pitchFamily="34" charset="0"/>
                <a:ea typeface="Inter" pitchFamily="34" charset="-122"/>
                <a:cs typeface="Inter" pitchFamily="34" charset="-120"/>
              </a:rPr>
              <a:t> Windows 10/11 or Linux</a:t>
            </a:r>
            <a:endParaRPr lang="en-US" sz="1750" dirty="0"/>
          </a:p>
        </p:txBody>
      </p:sp>
      <p:sp>
        <p:nvSpPr>
          <p:cNvPr id="12" name="Text 9"/>
          <p:cNvSpPr/>
          <p:nvPr/>
        </p:nvSpPr>
        <p:spPr>
          <a:xfrm>
            <a:off x="4856321" y="3648432"/>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Database:</a:t>
            </a:r>
            <a:r>
              <a:rPr lang="en-US" sz="1750" dirty="0">
                <a:solidFill>
                  <a:srgbClr val="E5E0DF"/>
                </a:solidFill>
                <a:latin typeface="Inter" pitchFamily="34" charset="0"/>
                <a:ea typeface="Inter" pitchFamily="34" charset="-122"/>
                <a:cs typeface="Inter" pitchFamily="34" charset="-120"/>
              </a:rPr>
              <a:t> SQL Server, PostgreSQL, or MySQL</a:t>
            </a:r>
            <a:endParaRPr lang="en-US" sz="1750" dirty="0"/>
          </a:p>
        </p:txBody>
      </p:sp>
      <p:sp>
        <p:nvSpPr>
          <p:cNvPr id="13" name="Text 10"/>
          <p:cNvSpPr/>
          <p:nvPr/>
        </p:nvSpPr>
        <p:spPr>
          <a:xfrm>
            <a:off x="4856321" y="445353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Programming:</a:t>
            </a:r>
            <a:r>
              <a:rPr lang="en-US" sz="1750" dirty="0">
                <a:solidFill>
                  <a:srgbClr val="E5E0DF"/>
                </a:solidFill>
                <a:latin typeface="Inter" pitchFamily="34" charset="0"/>
                <a:ea typeface="Inter" pitchFamily="34" charset="-122"/>
                <a:cs typeface="Inter" pitchFamily="34" charset="-120"/>
              </a:rPr>
              <a:t> Python 3.x with Pandas, Scikit-learn</a:t>
            </a:r>
            <a:endParaRPr lang="en-US" sz="1750" dirty="0"/>
          </a:p>
        </p:txBody>
      </p:sp>
      <p:sp>
        <p:nvSpPr>
          <p:cNvPr id="14" name="Text 11"/>
          <p:cNvSpPr/>
          <p:nvPr/>
        </p:nvSpPr>
        <p:spPr>
          <a:xfrm>
            <a:off x="4856321" y="5258633"/>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BI Tool:</a:t>
            </a:r>
            <a:r>
              <a:rPr lang="en-US" sz="1750" dirty="0">
                <a:solidFill>
                  <a:srgbClr val="E5E0DF"/>
                </a:solidFill>
                <a:latin typeface="Inter" pitchFamily="34" charset="0"/>
                <a:ea typeface="Inter" pitchFamily="34" charset="-122"/>
                <a:cs typeface="Inter" pitchFamily="34" charset="-120"/>
              </a:rPr>
              <a:t> Microsoft Power BI Desktop</a:t>
            </a:r>
            <a:endParaRPr lang="en-US" sz="1750" dirty="0"/>
          </a:p>
        </p:txBody>
      </p:sp>
      <p:sp>
        <p:nvSpPr>
          <p:cNvPr id="15" name="Text 12"/>
          <p:cNvSpPr/>
          <p:nvPr/>
        </p:nvSpPr>
        <p:spPr>
          <a:xfrm>
            <a:off x="4856321" y="606373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Inter" pitchFamily="34" charset="0"/>
                <a:ea typeface="Inter" pitchFamily="34" charset="-122"/>
                <a:cs typeface="Inter" pitchFamily="34" charset="-120"/>
              </a:rPr>
              <a:t>Others:</a:t>
            </a:r>
            <a:r>
              <a:rPr lang="en-US" sz="1750" dirty="0">
                <a:solidFill>
                  <a:srgbClr val="E5E0DF"/>
                </a:solidFill>
                <a:latin typeface="Inter" pitchFamily="34" charset="0"/>
                <a:ea typeface="Inter" pitchFamily="34" charset="-122"/>
                <a:cs typeface="Inter" pitchFamily="34" charset="-120"/>
              </a:rPr>
              <a:t> Git, Office software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804</Words>
  <Application>Microsoft Office PowerPoint</Application>
  <PresentationFormat>Custom</PresentationFormat>
  <Paragraphs>88</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Inter</vt:lpstr>
      <vt:lpstr>Inter Bold</vt:lpstr>
      <vt:lpstr>Times New Roman</vt:lpstr>
      <vt:lpstr>Office Theme</vt:lpstr>
      <vt:lpstr>Major Project -1(CA301P) Odd Semester Session 2025-26   STUDENT BEHAVIOUR ANALYSIS     SNIGDHA PRATAP - 2426mca636 TANISHA - 2426mca634 SHRUTI SAGAR - 2426mca1923 TANISHKA SINGH- 2426mca633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tanisingh.r2003@gmail.com</cp:lastModifiedBy>
  <cp:revision>9</cp:revision>
  <dcterms:created xsi:type="dcterms:W3CDTF">2025-08-25T08:05:26Z</dcterms:created>
  <dcterms:modified xsi:type="dcterms:W3CDTF">2025-08-26T05:06:57Z</dcterms:modified>
</cp:coreProperties>
</file>